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sldIdLst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ényi Zsuzsanna" initials="MZ" lastIdx="5" clrIdx="0">
    <p:extLst>
      <p:ext uri="{19B8F6BF-5375-455C-9EA6-DF929625EA0E}">
        <p15:presenceInfo xmlns:p15="http://schemas.microsoft.com/office/powerpoint/2012/main" userId="efbb4944e4f2255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CF"/>
    <a:srgbClr val="DF2A88"/>
    <a:srgbClr val="F07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C8D0B1-1BAC-434A-BD4F-B990DABA5BE2}" type="doc">
      <dgm:prSet loTypeId="urn:microsoft.com/office/officeart/2005/8/layout/hProcess9" loCatId="process" qsTypeId="urn:microsoft.com/office/officeart/2005/8/quickstyle/simple1" qsCatId="simple" csTypeId="urn:microsoft.com/office/officeart/2005/8/colors/accent3_1" csCatId="accent3" phldr="1"/>
      <dgm:spPr/>
    </dgm:pt>
    <dgm:pt modelId="{0FC278AB-1E13-42C4-AEE0-DD5A0D988802}">
      <dgm:prSet phldrT="[Text]"/>
      <dgm:spPr>
        <a:ln>
          <a:solidFill>
            <a:srgbClr val="008CCF"/>
          </a:solidFill>
        </a:ln>
      </dgm:spPr>
      <dgm:t>
        <a:bodyPr/>
        <a:lstStyle/>
        <a:p>
          <a:r>
            <a:rPr lang="hu-HU" dirty="0" smtClean="0">
              <a:solidFill>
                <a:srgbClr val="DF2A88"/>
              </a:solidFill>
            </a:rPr>
            <a:t>Milyen szolgáltatást várok el? </a:t>
          </a:r>
          <a:endParaRPr lang="en-US" dirty="0">
            <a:solidFill>
              <a:srgbClr val="DF2A88"/>
            </a:solidFill>
          </a:endParaRPr>
        </a:p>
      </dgm:t>
    </dgm:pt>
    <dgm:pt modelId="{E55CD2BE-B0C1-4CE3-96EF-C7C8DB5574CF}" type="parTrans" cxnId="{073B96EF-9A64-45E8-85E7-75A5FCF15731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E3181BB4-563D-427E-9795-4962E3D7B689}" type="sibTrans" cxnId="{073B96EF-9A64-45E8-85E7-75A5FCF15731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52076573-B937-4890-B96F-9F15640D0684}">
      <dgm:prSet phldrT="[Text]"/>
      <dgm:spPr>
        <a:ln>
          <a:solidFill>
            <a:srgbClr val="008CCF"/>
          </a:solidFill>
        </a:ln>
      </dgm:spPr>
      <dgm:t>
        <a:bodyPr/>
        <a:lstStyle/>
        <a:p>
          <a:r>
            <a:rPr lang="hu-HU" dirty="0" smtClean="0">
              <a:solidFill>
                <a:srgbClr val="DF2A88"/>
              </a:solidFill>
            </a:rPr>
            <a:t>Mit és mennyiért kínálnak a szóba jöhető bankok?</a:t>
          </a:r>
          <a:endParaRPr lang="en-US" dirty="0">
            <a:solidFill>
              <a:srgbClr val="DF2A88"/>
            </a:solidFill>
          </a:endParaRPr>
        </a:p>
      </dgm:t>
    </dgm:pt>
    <dgm:pt modelId="{0C8254BC-50B8-47C6-943C-4A0422B352CF}" type="parTrans" cxnId="{57CF70F3-AAD3-4CC7-9681-56080C2A6F4C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642B9AA6-3CD0-40CF-98B8-6C8AE5CCF821}" type="sibTrans" cxnId="{57CF70F3-AAD3-4CC7-9681-56080C2A6F4C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92955EC8-0A77-4D72-BE00-CFCF43D9B82C}">
      <dgm:prSet phldrT="[Text]"/>
      <dgm:spPr>
        <a:ln>
          <a:solidFill>
            <a:srgbClr val="008CCF"/>
          </a:solidFill>
        </a:ln>
      </dgm:spPr>
      <dgm:t>
        <a:bodyPr/>
        <a:lstStyle/>
        <a:p>
          <a:r>
            <a:rPr lang="hu-HU" dirty="0" smtClean="0">
              <a:solidFill>
                <a:srgbClr val="DF2A88"/>
              </a:solidFill>
            </a:rPr>
            <a:t>Előnyök, hátrányok és költségek mérlegelése</a:t>
          </a:r>
          <a:endParaRPr lang="en-US" dirty="0">
            <a:solidFill>
              <a:srgbClr val="DF2A88"/>
            </a:solidFill>
          </a:endParaRPr>
        </a:p>
      </dgm:t>
    </dgm:pt>
    <dgm:pt modelId="{F1BCCC0C-6B36-4674-8FA3-4C24ABEBAC6A}" type="parTrans" cxnId="{68BE660E-DA63-4BEF-9362-BC9B4B962463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EE5FB4E2-3A56-4B45-BF21-2ED5F71178E2}" type="sibTrans" cxnId="{68BE660E-DA63-4BEF-9362-BC9B4B962463}">
      <dgm:prSet/>
      <dgm:spPr/>
      <dgm:t>
        <a:bodyPr/>
        <a:lstStyle/>
        <a:p>
          <a:endParaRPr lang="en-US">
            <a:solidFill>
              <a:srgbClr val="F07E36"/>
            </a:solidFill>
          </a:endParaRPr>
        </a:p>
      </dgm:t>
    </dgm:pt>
    <dgm:pt modelId="{F1905909-1421-48E0-B260-2BE55B82A88F}">
      <dgm:prSet/>
      <dgm:spPr>
        <a:ln>
          <a:solidFill>
            <a:srgbClr val="008CCF"/>
          </a:solidFill>
        </a:ln>
      </dgm:spPr>
      <dgm:t>
        <a:bodyPr/>
        <a:lstStyle/>
        <a:p>
          <a:r>
            <a:rPr lang="hu-HU" dirty="0" smtClean="0">
              <a:solidFill>
                <a:srgbClr val="DF2A88"/>
              </a:solidFill>
            </a:rPr>
            <a:t>Bankválasztás</a:t>
          </a:r>
          <a:endParaRPr lang="en-US" dirty="0">
            <a:solidFill>
              <a:srgbClr val="DF2A88"/>
            </a:solidFill>
          </a:endParaRPr>
        </a:p>
      </dgm:t>
    </dgm:pt>
    <dgm:pt modelId="{0C0B6A09-425F-4B74-BE03-D89F1C5653FD}" type="parTrans" cxnId="{96F515FB-B3FB-444E-A48B-B4CB3E452A4C}">
      <dgm:prSet/>
      <dgm:spPr/>
      <dgm:t>
        <a:bodyPr/>
        <a:lstStyle/>
        <a:p>
          <a:endParaRPr lang="en-US"/>
        </a:p>
      </dgm:t>
    </dgm:pt>
    <dgm:pt modelId="{5132523F-3AEA-4F9A-B090-27410EE3BE8C}" type="sibTrans" cxnId="{96F515FB-B3FB-444E-A48B-B4CB3E452A4C}">
      <dgm:prSet/>
      <dgm:spPr/>
      <dgm:t>
        <a:bodyPr/>
        <a:lstStyle/>
        <a:p>
          <a:endParaRPr lang="en-US"/>
        </a:p>
      </dgm:t>
    </dgm:pt>
    <dgm:pt modelId="{F7856657-E09C-42C7-B6DA-BA78EB38877A}" type="pres">
      <dgm:prSet presAssocID="{1FC8D0B1-1BAC-434A-BD4F-B990DABA5BE2}" presName="CompostProcess" presStyleCnt="0">
        <dgm:presLayoutVars>
          <dgm:dir/>
          <dgm:resizeHandles val="exact"/>
        </dgm:presLayoutVars>
      </dgm:prSet>
      <dgm:spPr/>
    </dgm:pt>
    <dgm:pt modelId="{D3BCF1FE-46D9-45EB-91BF-D5B6E4638372}" type="pres">
      <dgm:prSet presAssocID="{1FC8D0B1-1BAC-434A-BD4F-B990DABA5BE2}" presName="arrow" presStyleLbl="bgShp" presStyleIdx="0" presStyleCnt="1"/>
      <dgm:spPr>
        <a:gradFill flip="none" rotWithShape="0">
          <a:gsLst>
            <a:gs pos="0">
              <a:srgbClr val="008CCF">
                <a:tint val="66000"/>
                <a:satMod val="160000"/>
              </a:srgbClr>
            </a:gs>
            <a:gs pos="50000">
              <a:srgbClr val="008CCF">
                <a:tint val="44500"/>
                <a:satMod val="160000"/>
              </a:srgbClr>
            </a:gs>
            <a:gs pos="100000">
              <a:srgbClr val="008CCF">
                <a:tint val="23500"/>
                <a:satMod val="160000"/>
              </a:srgbClr>
            </a:gs>
          </a:gsLst>
          <a:lin ang="16200000" scaled="1"/>
          <a:tileRect/>
        </a:gradFill>
      </dgm:spPr>
    </dgm:pt>
    <dgm:pt modelId="{C4AC2B06-264E-4F51-9623-BAB57F31C6E9}" type="pres">
      <dgm:prSet presAssocID="{1FC8D0B1-1BAC-434A-BD4F-B990DABA5BE2}" presName="linearProcess" presStyleCnt="0"/>
      <dgm:spPr/>
    </dgm:pt>
    <dgm:pt modelId="{0A4DBDF1-0819-4C5A-89C8-F950BBD2957C}" type="pres">
      <dgm:prSet presAssocID="{0FC278AB-1E13-42C4-AEE0-DD5A0D988802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164D0-BFCD-41CA-81C5-A8EF46FC7B82}" type="pres">
      <dgm:prSet presAssocID="{E3181BB4-563D-427E-9795-4962E3D7B689}" presName="sibTrans" presStyleCnt="0"/>
      <dgm:spPr/>
    </dgm:pt>
    <dgm:pt modelId="{15D37C14-ED84-47A9-B433-B6A58910B76B}" type="pres">
      <dgm:prSet presAssocID="{52076573-B937-4890-B96F-9F15640D0684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7A9C4-F01C-48A0-85E6-046199FC0261}" type="pres">
      <dgm:prSet presAssocID="{642B9AA6-3CD0-40CF-98B8-6C8AE5CCF821}" presName="sibTrans" presStyleCnt="0"/>
      <dgm:spPr/>
    </dgm:pt>
    <dgm:pt modelId="{30BC2E24-E079-493F-9F16-7A0876CA556D}" type="pres">
      <dgm:prSet presAssocID="{92955EC8-0A77-4D72-BE00-CFCF43D9B82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DFA4C-C3AB-4D51-997A-65EB82D21C62}" type="pres">
      <dgm:prSet presAssocID="{EE5FB4E2-3A56-4B45-BF21-2ED5F71178E2}" presName="sibTrans" presStyleCnt="0"/>
      <dgm:spPr/>
    </dgm:pt>
    <dgm:pt modelId="{D39BAD19-A722-4DCE-B805-A212F043E376}" type="pres">
      <dgm:prSet presAssocID="{F1905909-1421-48E0-B260-2BE55B82A88F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3B96EF-9A64-45E8-85E7-75A5FCF15731}" srcId="{1FC8D0B1-1BAC-434A-BD4F-B990DABA5BE2}" destId="{0FC278AB-1E13-42C4-AEE0-DD5A0D988802}" srcOrd="0" destOrd="0" parTransId="{E55CD2BE-B0C1-4CE3-96EF-C7C8DB5574CF}" sibTransId="{E3181BB4-563D-427E-9795-4962E3D7B689}"/>
    <dgm:cxn modelId="{2B1B75BA-40AE-4479-B49F-B3902357FD61}" type="presOf" srcId="{52076573-B937-4890-B96F-9F15640D0684}" destId="{15D37C14-ED84-47A9-B433-B6A58910B76B}" srcOrd="0" destOrd="0" presId="urn:microsoft.com/office/officeart/2005/8/layout/hProcess9"/>
    <dgm:cxn modelId="{68BE660E-DA63-4BEF-9362-BC9B4B962463}" srcId="{1FC8D0B1-1BAC-434A-BD4F-B990DABA5BE2}" destId="{92955EC8-0A77-4D72-BE00-CFCF43D9B82C}" srcOrd="2" destOrd="0" parTransId="{F1BCCC0C-6B36-4674-8FA3-4C24ABEBAC6A}" sibTransId="{EE5FB4E2-3A56-4B45-BF21-2ED5F71178E2}"/>
    <dgm:cxn modelId="{57CF70F3-AAD3-4CC7-9681-56080C2A6F4C}" srcId="{1FC8D0B1-1BAC-434A-BD4F-B990DABA5BE2}" destId="{52076573-B937-4890-B96F-9F15640D0684}" srcOrd="1" destOrd="0" parTransId="{0C8254BC-50B8-47C6-943C-4A0422B352CF}" sibTransId="{642B9AA6-3CD0-40CF-98B8-6C8AE5CCF821}"/>
    <dgm:cxn modelId="{96F515FB-B3FB-444E-A48B-B4CB3E452A4C}" srcId="{1FC8D0B1-1BAC-434A-BD4F-B990DABA5BE2}" destId="{F1905909-1421-48E0-B260-2BE55B82A88F}" srcOrd="3" destOrd="0" parTransId="{0C0B6A09-425F-4B74-BE03-D89F1C5653FD}" sibTransId="{5132523F-3AEA-4F9A-B090-27410EE3BE8C}"/>
    <dgm:cxn modelId="{2637B3E7-69A2-4A75-B8FF-0B5AEC6A5921}" type="presOf" srcId="{92955EC8-0A77-4D72-BE00-CFCF43D9B82C}" destId="{30BC2E24-E079-493F-9F16-7A0876CA556D}" srcOrd="0" destOrd="0" presId="urn:microsoft.com/office/officeart/2005/8/layout/hProcess9"/>
    <dgm:cxn modelId="{1056F61E-3C69-400C-91EB-1C208A9987A9}" type="presOf" srcId="{F1905909-1421-48E0-B260-2BE55B82A88F}" destId="{D39BAD19-A722-4DCE-B805-A212F043E376}" srcOrd="0" destOrd="0" presId="urn:microsoft.com/office/officeart/2005/8/layout/hProcess9"/>
    <dgm:cxn modelId="{9CF4365E-8DBD-426B-B9FE-66E1AE349B66}" type="presOf" srcId="{1FC8D0B1-1BAC-434A-BD4F-B990DABA5BE2}" destId="{F7856657-E09C-42C7-B6DA-BA78EB38877A}" srcOrd="0" destOrd="0" presId="urn:microsoft.com/office/officeart/2005/8/layout/hProcess9"/>
    <dgm:cxn modelId="{27E1D6E6-98A9-43C2-8FF8-93454AC82CF4}" type="presOf" srcId="{0FC278AB-1E13-42C4-AEE0-DD5A0D988802}" destId="{0A4DBDF1-0819-4C5A-89C8-F950BBD2957C}" srcOrd="0" destOrd="0" presId="urn:microsoft.com/office/officeart/2005/8/layout/hProcess9"/>
    <dgm:cxn modelId="{5E0D7BC8-1BA8-48DD-BD1B-8A93443897B5}" type="presParOf" srcId="{F7856657-E09C-42C7-B6DA-BA78EB38877A}" destId="{D3BCF1FE-46D9-45EB-91BF-D5B6E4638372}" srcOrd="0" destOrd="0" presId="urn:microsoft.com/office/officeart/2005/8/layout/hProcess9"/>
    <dgm:cxn modelId="{488B83D1-6AF7-4B05-AF95-95EAAE2DE066}" type="presParOf" srcId="{F7856657-E09C-42C7-B6DA-BA78EB38877A}" destId="{C4AC2B06-264E-4F51-9623-BAB57F31C6E9}" srcOrd="1" destOrd="0" presId="urn:microsoft.com/office/officeart/2005/8/layout/hProcess9"/>
    <dgm:cxn modelId="{3B51EC63-FF8D-45A6-BAD7-C49AB5AB6F5A}" type="presParOf" srcId="{C4AC2B06-264E-4F51-9623-BAB57F31C6E9}" destId="{0A4DBDF1-0819-4C5A-89C8-F950BBD2957C}" srcOrd="0" destOrd="0" presId="urn:microsoft.com/office/officeart/2005/8/layout/hProcess9"/>
    <dgm:cxn modelId="{F6C53629-5C34-47B9-AA6B-312F4334D837}" type="presParOf" srcId="{C4AC2B06-264E-4F51-9623-BAB57F31C6E9}" destId="{C85164D0-BFCD-41CA-81C5-A8EF46FC7B82}" srcOrd="1" destOrd="0" presId="urn:microsoft.com/office/officeart/2005/8/layout/hProcess9"/>
    <dgm:cxn modelId="{98CFF12A-F029-43DC-A493-CB373CA819F1}" type="presParOf" srcId="{C4AC2B06-264E-4F51-9623-BAB57F31C6E9}" destId="{15D37C14-ED84-47A9-B433-B6A58910B76B}" srcOrd="2" destOrd="0" presId="urn:microsoft.com/office/officeart/2005/8/layout/hProcess9"/>
    <dgm:cxn modelId="{B17A8603-820E-4448-82FF-84FBA2FE0B32}" type="presParOf" srcId="{C4AC2B06-264E-4F51-9623-BAB57F31C6E9}" destId="{DF47A9C4-F01C-48A0-85E6-046199FC0261}" srcOrd="3" destOrd="0" presId="urn:microsoft.com/office/officeart/2005/8/layout/hProcess9"/>
    <dgm:cxn modelId="{E5BBA008-0897-4DD7-A511-41A221B6A393}" type="presParOf" srcId="{C4AC2B06-264E-4F51-9623-BAB57F31C6E9}" destId="{30BC2E24-E079-493F-9F16-7A0876CA556D}" srcOrd="4" destOrd="0" presId="urn:microsoft.com/office/officeart/2005/8/layout/hProcess9"/>
    <dgm:cxn modelId="{300AE14C-85AF-4EC3-A4CC-2AEC74B5C4F4}" type="presParOf" srcId="{C4AC2B06-264E-4F51-9623-BAB57F31C6E9}" destId="{11DDFA4C-C3AB-4D51-997A-65EB82D21C62}" srcOrd="5" destOrd="0" presId="urn:microsoft.com/office/officeart/2005/8/layout/hProcess9"/>
    <dgm:cxn modelId="{F74F645A-B4D0-40AC-B164-1E61A190A463}" type="presParOf" srcId="{C4AC2B06-264E-4F51-9623-BAB57F31C6E9}" destId="{D39BAD19-A722-4DCE-B805-A212F043E37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CF1FE-46D9-45EB-91BF-D5B6E4638372}">
      <dsp:nvSpPr>
        <dsp:cNvPr id="0" name=""/>
        <dsp:cNvSpPr/>
      </dsp:nvSpPr>
      <dsp:spPr>
        <a:xfrm>
          <a:off x="693938" y="0"/>
          <a:ext cx="7864642" cy="5183052"/>
        </a:xfrm>
        <a:prstGeom prst="rightArrow">
          <a:avLst/>
        </a:prstGeom>
        <a:gradFill flip="none" rotWithShape="0">
          <a:gsLst>
            <a:gs pos="0">
              <a:srgbClr val="008CCF">
                <a:tint val="66000"/>
                <a:satMod val="160000"/>
              </a:srgbClr>
            </a:gs>
            <a:gs pos="50000">
              <a:srgbClr val="008CCF">
                <a:tint val="44500"/>
                <a:satMod val="160000"/>
              </a:srgbClr>
            </a:gs>
            <a:gs pos="100000">
              <a:srgbClr val="008CCF">
                <a:tint val="23500"/>
                <a:satMod val="160000"/>
              </a:srgb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4DBDF1-0819-4C5A-89C8-F950BBD2957C}">
      <dsp:nvSpPr>
        <dsp:cNvPr id="0" name=""/>
        <dsp:cNvSpPr/>
      </dsp:nvSpPr>
      <dsp:spPr>
        <a:xfrm>
          <a:off x="4630" y="1554915"/>
          <a:ext cx="2227291" cy="20732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8CC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rgbClr val="DF2A88"/>
              </a:solidFill>
            </a:rPr>
            <a:t>Milyen szolgáltatást várok el? </a:t>
          </a:r>
          <a:endParaRPr lang="en-US" sz="2400" kern="1200" dirty="0">
            <a:solidFill>
              <a:srgbClr val="DF2A88"/>
            </a:solidFill>
          </a:endParaRPr>
        </a:p>
      </dsp:txBody>
      <dsp:txXfrm>
        <a:off x="105836" y="1656121"/>
        <a:ext cx="2024879" cy="1870808"/>
      </dsp:txXfrm>
    </dsp:sp>
    <dsp:sp modelId="{15D37C14-ED84-47A9-B433-B6A58910B76B}">
      <dsp:nvSpPr>
        <dsp:cNvPr id="0" name=""/>
        <dsp:cNvSpPr/>
      </dsp:nvSpPr>
      <dsp:spPr>
        <a:xfrm>
          <a:off x="2343286" y="1554915"/>
          <a:ext cx="2227291" cy="20732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8CC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rgbClr val="DF2A88"/>
              </a:solidFill>
            </a:rPr>
            <a:t>Mit és mennyiért kínálnak a szóba jöhető bankok?</a:t>
          </a:r>
          <a:endParaRPr lang="en-US" sz="2400" kern="1200" dirty="0">
            <a:solidFill>
              <a:srgbClr val="DF2A88"/>
            </a:solidFill>
          </a:endParaRPr>
        </a:p>
      </dsp:txBody>
      <dsp:txXfrm>
        <a:off x="2444492" y="1656121"/>
        <a:ext cx="2024879" cy="1870808"/>
      </dsp:txXfrm>
    </dsp:sp>
    <dsp:sp modelId="{30BC2E24-E079-493F-9F16-7A0876CA556D}">
      <dsp:nvSpPr>
        <dsp:cNvPr id="0" name=""/>
        <dsp:cNvSpPr/>
      </dsp:nvSpPr>
      <dsp:spPr>
        <a:xfrm>
          <a:off x="4681942" y="1554915"/>
          <a:ext cx="2227291" cy="20732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8CC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rgbClr val="DF2A88"/>
              </a:solidFill>
            </a:rPr>
            <a:t>Előnyök, hátrányok és költségek mérlegelése</a:t>
          </a:r>
          <a:endParaRPr lang="en-US" sz="2400" kern="1200" dirty="0">
            <a:solidFill>
              <a:srgbClr val="DF2A88"/>
            </a:solidFill>
          </a:endParaRPr>
        </a:p>
      </dsp:txBody>
      <dsp:txXfrm>
        <a:off x="4783148" y="1656121"/>
        <a:ext cx="2024879" cy="1870808"/>
      </dsp:txXfrm>
    </dsp:sp>
    <dsp:sp modelId="{D39BAD19-A722-4DCE-B805-A212F043E376}">
      <dsp:nvSpPr>
        <dsp:cNvPr id="0" name=""/>
        <dsp:cNvSpPr/>
      </dsp:nvSpPr>
      <dsp:spPr>
        <a:xfrm>
          <a:off x="7020598" y="1554915"/>
          <a:ext cx="2227291" cy="20732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8CC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rgbClr val="DF2A88"/>
              </a:solidFill>
            </a:rPr>
            <a:t>Bankválasztás</a:t>
          </a:r>
          <a:endParaRPr lang="en-US" sz="2400" kern="1200" dirty="0">
            <a:solidFill>
              <a:srgbClr val="DF2A88"/>
            </a:solidFill>
          </a:endParaRPr>
        </a:p>
      </dsp:txBody>
      <dsp:txXfrm>
        <a:off x="7121804" y="1656121"/>
        <a:ext cx="2024879" cy="1870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81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31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111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543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656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75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450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240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68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7867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493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4" r="2660"/>
          <a:stretch/>
        </p:blipFill>
        <p:spPr>
          <a:xfrm>
            <a:off x="3765664" y="0"/>
            <a:ext cx="5378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1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556792"/>
            <a:ext cx="8363272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892787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465542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127560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16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157C-30E0-4F97-8377-45417F2211E8}" type="datetimeFigureOut">
              <a:rPr lang="hu-HU" smtClean="0"/>
              <a:t>2016.12.02.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EB2E1-44A5-4A28-8DD8-2DFA276B40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18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 flipV="1">
            <a:off x="0" y="0"/>
            <a:ext cx="9144000" cy="1196752"/>
          </a:xfrm>
          <a:prstGeom prst="rect">
            <a:avLst/>
          </a:prstGeom>
          <a:solidFill>
            <a:srgbClr val="008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283968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3632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39" y="188640"/>
            <a:ext cx="3535773" cy="736273"/>
          </a:xfrm>
          <a:prstGeom prst="rect">
            <a:avLst/>
          </a:prstGeom>
        </p:spPr>
      </p:pic>
      <p:sp>
        <p:nvSpPr>
          <p:cNvPr id="9" name="Téglalap 8"/>
          <p:cNvSpPr/>
          <p:nvPr userDrawn="1"/>
        </p:nvSpPr>
        <p:spPr>
          <a:xfrm flipV="1">
            <a:off x="0" y="6525344"/>
            <a:ext cx="9144000" cy="332656"/>
          </a:xfrm>
          <a:prstGeom prst="rect">
            <a:avLst/>
          </a:prstGeom>
          <a:solidFill>
            <a:srgbClr val="2321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370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23215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rgbClr val="23215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23215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rgbClr val="23215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rgbClr val="23215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lk.mnb.hu/fogyasztoknak/alkalmazasok/szv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www.bankmonitor.hu/" TargetMode="External"/><Relationship Id="rId4" Type="http://schemas.openxmlformats.org/officeDocument/2006/relationships/hyperlink" Target="http://www.bankracio.h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3528392" cy="639832"/>
          </a:xfrm>
          <a:prstGeom prst="rect">
            <a:avLst/>
          </a:prstGeom>
        </p:spPr>
      </p:pic>
      <p:sp>
        <p:nvSpPr>
          <p:cNvPr id="10" name="Cím 1"/>
          <p:cNvSpPr txBox="1">
            <a:spLocks/>
          </p:cNvSpPr>
          <p:nvPr/>
        </p:nvSpPr>
        <p:spPr>
          <a:xfrm>
            <a:off x="737828" y="1346743"/>
            <a:ext cx="8082644" cy="201622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CC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Bankolj</a:t>
            </a:r>
            <a:r>
              <a:rPr kumimoji="0" lang="hu-HU" sz="4800" b="1" i="0" u="none" strike="noStrike" kern="1200" cap="none" spc="0" normalizeH="0" noProof="0" dirty="0" smtClean="0">
                <a:ln>
                  <a:noFill/>
                </a:ln>
                <a:solidFill>
                  <a:srgbClr val="008CC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hu-HU" sz="4800" b="1" i="0" u="none" strike="noStrike" kern="1200" cap="none" spc="0" normalizeH="0" noProof="0" dirty="0" smtClean="0">
                <a:ln>
                  <a:noFill/>
                </a:ln>
                <a:solidFill>
                  <a:srgbClr val="008CC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okosan!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100" dirty="0" smtClean="0">
                <a:solidFill>
                  <a:srgbClr val="008CCF"/>
                </a:solidFill>
              </a:rPr>
              <a:t>Bankszámlanyitás</a:t>
            </a:r>
            <a:r>
              <a:rPr lang="hu-HU" sz="3100" dirty="0">
                <a:solidFill>
                  <a:srgbClr val="008CCF"/>
                </a:solidFill>
              </a:rPr>
              <a:t>, bankkártyaválasztás</a:t>
            </a:r>
            <a:endParaRPr lang="hu-HU" sz="3100" dirty="0">
              <a:solidFill>
                <a:srgbClr val="008CC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000" dirty="0" smtClean="0">
                <a:solidFill>
                  <a:srgbClr val="008CCF"/>
                </a:solidFill>
              </a:rPr>
              <a:t>Készpénzzel, vagy anélkül?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000" b="1" i="0" u="none" strike="noStrike" kern="1200" cap="none" spc="0" normalizeH="0" baseline="0" noProof="0" dirty="0">
              <a:ln>
                <a:noFill/>
              </a:ln>
              <a:solidFill>
                <a:srgbClr val="008CC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001" y="3855890"/>
            <a:ext cx="3315994" cy="2318639"/>
          </a:xfrm>
          <a:prstGeom prst="rect">
            <a:avLst/>
          </a:prstGeom>
        </p:spPr>
      </p:pic>
      <p:sp>
        <p:nvSpPr>
          <p:cNvPr id="12" name="Cím 1"/>
          <p:cNvSpPr txBox="1">
            <a:spLocks/>
          </p:cNvSpPr>
          <p:nvPr/>
        </p:nvSpPr>
        <p:spPr>
          <a:xfrm>
            <a:off x="1511660" y="3254271"/>
            <a:ext cx="6084676" cy="114157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CC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9-11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CC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osztály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srgbClr val="008CC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34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Bankszámla, bankkártya diákoknak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artalom helye 2"/>
          <p:cNvSpPr>
            <a:spLocks noGrp="1"/>
          </p:cNvSpPr>
          <p:nvPr>
            <p:ph sz="half" idx="1"/>
          </p:nvPr>
        </p:nvSpPr>
        <p:spPr>
          <a:xfrm>
            <a:off x="106996" y="1368841"/>
            <a:ext cx="8568952" cy="5069160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rgbClr val="232157"/>
                </a:solidFill>
              </a:rPr>
              <a:t>A </a:t>
            </a:r>
            <a:r>
              <a:rPr lang="hu-HU" b="1" dirty="0">
                <a:solidFill>
                  <a:srgbClr val="232157"/>
                </a:solidFill>
              </a:rPr>
              <a:t>bankok kínálnak készpénzkímélő megoldásokat diákoknak</a:t>
            </a:r>
            <a:r>
              <a:rPr lang="hu-HU" b="1" dirty="0" smtClean="0">
                <a:solidFill>
                  <a:srgbClr val="232157"/>
                </a:solidFill>
              </a:rPr>
              <a:t>.</a:t>
            </a:r>
          </a:p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 A 18 év alattiak csak a szülők vagy a törvényes képviselők hozzájárulásával nyithatnak bankszámlát, és igényelhetnek hozzá bankkártyát</a:t>
            </a:r>
            <a:r>
              <a:rPr lang="hu-HU" b="1" dirty="0" smtClean="0">
                <a:solidFill>
                  <a:srgbClr val="232157"/>
                </a:solidFill>
              </a:rPr>
              <a:t>.</a:t>
            </a:r>
          </a:p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A 18. életévet betöltve bárki önállóan létesíthet bankszámlát, és igényelhet hozzá különféle banki szolgáltatásokat, így bankkártyát is.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157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Milyen bankkártyája</a:t>
            </a:r>
            <a:r>
              <a:rPr kumimoji="0" lang="hu-H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lehet a diákoknak?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artalom helye 2"/>
          <p:cNvSpPr>
            <a:spLocks noGrp="1"/>
          </p:cNvSpPr>
          <p:nvPr>
            <p:ph sz="half" idx="1"/>
          </p:nvPr>
        </p:nvSpPr>
        <p:spPr>
          <a:xfrm>
            <a:off x="107504" y="1538079"/>
            <a:ext cx="8820472" cy="4295998"/>
          </a:xfrm>
        </p:spPr>
        <p:txBody>
          <a:bodyPr>
            <a:normAutofit fontScale="92500" lnSpcReduction="10000"/>
          </a:bodyPr>
          <a:lstStyle/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Hitelkártya vagy betéti kártya? </a:t>
            </a:r>
          </a:p>
          <a:p>
            <a:pPr>
              <a:buNone/>
            </a:pPr>
            <a:r>
              <a:rPr lang="hu-HU" b="1" dirty="0">
                <a:solidFill>
                  <a:srgbClr val="232157"/>
                </a:solidFill>
              </a:rPr>
              <a:t>	</a:t>
            </a:r>
            <a:r>
              <a:rPr lang="hu-HU" dirty="0">
                <a:solidFill>
                  <a:srgbClr val="232157"/>
                </a:solidFill>
              </a:rPr>
              <a:t>18 éven aluliak betéti kártyával rendelkezhetnek.</a:t>
            </a:r>
          </a:p>
          <a:p>
            <a:r>
              <a:rPr lang="hu-HU" b="1" dirty="0">
                <a:solidFill>
                  <a:srgbClr val="232157"/>
                </a:solidFill>
              </a:rPr>
              <a:t>Dombornyomott vagy sima? </a:t>
            </a:r>
          </a:p>
          <a:p>
            <a:pPr>
              <a:buNone/>
            </a:pPr>
            <a:r>
              <a:rPr lang="hu-HU" dirty="0">
                <a:solidFill>
                  <a:srgbClr val="232157"/>
                </a:solidFill>
              </a:rPr>
              <a:t>	Nincs érdemi különbség köztük.</a:t>
            </a:r>
          </a:p>
          <a:p>
            <a:r>
              <a:rPr lang="hu-HU" b="1" dirty="0">
                <a:solidFill>
                  <a:srgbClr val="232157"/>
                </a:solidFill>
              </a:rPr>
              <a:t>Érintőkártya vagy hagyományos?</a:t>
            </a:r>
          </a:p>
          <a:p>
            <a:pPr>
              <a:buNone/>
            </a:pPr>
            <a:r>
              <a:rPr lang="hu-HU" b="1" dirty="0">
                <a:solidFill>
                  <a:srgbClr val="232157"/>
                </a:solidFill>
              </a:rPr>
              <a:t>	</a:t>
            </a:r>
            <a:r>
              <a:rPr lang="hu-HU" dirty="0">
                <a:solidFill>
                  <a:srgbClr val="232157"/>
                </a:solidFill>
              </a:rPr>
              <a:t>Az érintőkártyás technológia gyors megoldást kínál, kis értékben, PIN-kód használata nélkül. </a:t>
            </a:r>
          </a:p>
          <a:p>
            <a:pPr>
              <a:buNone/>
            </a:pPr>
            <a:endParaRPr lang="hu-HU" dirty="0">
              <a:solidFill>
                <a:srgbClr val="232157"/>
              </a:solidFill>
            </a:endParaRPr>
          </a:p>
          <a:p>
            <a:pPr>
              <a:buNone/>
            </a:pPr>
            <a:r>
              <a:rPr lang="hu-HU" dirty="0">
                <a:solidFill>
                  <a:srgbClr val="232157"/>
                </a:solidFill>
              </a:rPr>
              <a:t>    Az egyes kártyák használatát számos tranzakciós limit – napi limit, offline limit stb. – korlátozhatja.</a:t>
            </a:r>
          </a:p>
          <a:p>
            <a:endParaRPr lang="hu-HU" dirty="0"/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2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Mire használja egy diák a bankkártyáját?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artalom helye 2"/>
          <p:cNvSpPr>
            <a:spLocks noGrp="1"/>
          </p:cNvSpPr>
          <p:nvPr>
            <p:ph sz="half" idx="1"/>
          </p:nvPr>
        </p:nvSpPr>
        <p:spPr>
          <a:xfrm>
            <a:off x="107504" y="1538079"/>
            <a:ext cx="8820472" cy="4295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Vásárlás (hagyományos és online)?</a:t>
            </a:r>
          </a:p>
          <a:p>
            <a:r>
              <a:rPr lang="hu-HU" b="1" dirty="0">
                <a:solidFill>
                  <a:srgbClr val="232157"/>
                </a:solidFill>
              </a:rPr>
              <a:t>Készpénzfelvétel?</a:t>
            </a:r>
          </a:p>
          <a:p>
            <a:r>
              <a:rPr lang="hu-HU" b="1" dirty="0">
                <a:solidFill>
                  <a:srgbClr val="232157"/>
                </a:solidFill>
              </a:rPr>
              <a:t>Mobilfeltöltés?</a:t>
            </a:r>
          </a:p>
          <a:p>
            <a:r>
              <a:rPr lang="hu-HU" b="1" dirty="0">
                <a:solidFill>
                  <a:srgbClr val="232157"/>
                </a:solidFill>
              </a:rPr>
              <a:t>Számlaegyenleg lekérdezés?</a:t>
            </a:r>
          </a:p>
          <a:p>
            <a:r>
              <a:rPr lang="hu-HU" b="1" dirty="0">
                <a:solidFill>
                  <a:srgbClr val="232157"/>
                </a:solidFill>
              </a:rPr>
              <a:t>Internetes vásárlás?</a:t>
            </a:r>
          </a:p>
          <a:p>
            <a:endParaRPr lang="hu-HU" dirty="0"/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37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Mit kínálnak a bankok?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artalom helye 2"/>
          <p:cNvSpPr>
            <a:spLocks noGrp="1"/>
          </p:cNvSpPr>
          <p:nvPr>
            <p:ph sz="half" idx="1"/>
          </p:nvPr>
        </p:nvSpPr>
        <p:spPr>
          <a:xfrm>
            <a:off x="179512" y="1171320"/>
            <a:ext cx="8820472" cy="4295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 smtClean="0"/>
          </a:p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A bankok biztosítanak bankszámlát és bankkártyát a diákévekre. </a:t>
            </a:r>
            <a:endParaRPr lang="hu-HU" b="1" dirty="0" smtClean="0">
              <a:solidFill>
                <a:srgbClr val="232157"/>
              </a:solidFill>
            </a:endParaRPr>
          </a:p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Az egyes bankok kínálata között nagy különbség lehet</a:t>
            </a:r>
            <a:r>
              <a:rPr lang="hu-HU" b="1" dirty="0" smtClean="0">
                <a:solidFill>
                  <a:srgbClr val="232157"/>
                </a:solidFill>
              </a:rPr>
              <a:t>.</a:t>
            </a:r>
          </a:p>
          <a:p>
            <a:endParaRPr lang="hu-HU" b="1" dirty="0">
              <a:solidFill>
                <a:srgbClr val="232157"/>
              </a:solidFill>
            </a:endParaRPr>
          </a:p>
          <a:p>
            <a:r>
              <a:rPr lang="hu-HU" b="1" dirty="0">
                <a:solidFill>
                  <a:srgbClr val="232157"/>
                </a:solidFill>
              </a:rPr>
              <a:t>Fontos ezek összehasonlítása.</a:t>
            </a:r>
          </a:p>
          <a:p>
            <a:endParaRPr lang="hu-HU" dirty="0"/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94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</a:t>
            </a:r>
            <a:r>
              <a:rPr lang="hu-HU" dirty="0">
                <a:solidFill>
                  <a:prstClr val="white"/>
                </a:solidFill>
              </a:rPr>
              <a:t> </a:t>
            </a:r>
            <a:r>
              <a:rPr kumimoji="0" lang="hu-H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mennyibe kerül?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artalom helye 2"/>
          <p:cNvSpPr>
            <a:spLocks noGrp="1"/>
          </p:cNvSpPr>
          <p:nvPr>
            <p:ph sz="half" idx="1"/>
          </p:nvPr>
        </p:nvSpPr>
        <p:spPr>
          <a:xfrm>
            <a:off x="179512" y="1633929"/>
            <a:ext cx="8820472" cy="42959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u-HU" dirty="0" smtClean="0"/>
          </a:p>
          <a:p>
            <a:pPr>
              <a:buNone/>
            </a:pPr>
            <a:r>
              <a:rPr lang="hu-HU" sz="2900" i="1" dirty="0">
                <a:solidFill>
                  <a:srgbClr val="232157"/>
                </a:solidFill>
              </a:rPr>
              <a:t> Milyen költségek merülhetnek fel bankkártya igénylés esetén?</a:t>
            </a:r>
          </a:p>
          <a:p>
            <a:r>
              <a:rPr lang="hu-HU" sz="2900" dirty="0">
                <a:solidFill>
                  <a:srgbClr val="232157"/>
                </a:solidFill>
              </a:rPr>
              <a:t>bankkártya egyszeri díja,</a:t>
            </a:r>
          </a:p>
          <a:p>
            <a:r>
              <a:rPr lang="hu-HU" sz="2900" dirty="0">
                <a:solidFill>
                  <a:srgbClr val="232157"/>
                </a:solidFill>
              </a:rPr>
              <a:t>bankkártya éves díja,</a:t>
            </a:r>
          </a:p>
          <a:p>
            <a:r>
              <a:rPr lang="hu-HU" sz="2900" dirty="0">
                <a:solidFill>
                  <a:srgbClr val="232157"/>
                </a:solidFill>
              </a:rPr>
              <a:t>kártyás vásárlás díja,</a:t>
            </a:r>
          </a:p>
          <a:p>
            <a:r>
              <a:rPr lang="hu-HU" sz="2900" dirty="0">
                <a:solidFill>
                  <a:srgbClr val="232157"/>
                </a:solidFill>
              </a:rPr>
              <a:t>készpénzfelvétel díja,</a:t>
            </a:r>
          </a:p>
          <a:p>
            <a:r>
              <a:rPr lang="hu-HU" sz="2900" dirty="0">
                <a:solidFill>
                  <a:srgbClr val="232157"/>
                </a:solidFill>
              </a:rPr>
              <a:t>NetBank, MobilBank és TeleBank</a:t>
            </a:r>
            <a:br>
              <a:rPr lang="hu-HU" sz="2900" dirty="0">
                <a:solidFill>
                  <a:srgbClr val="232157"/>
                </a:solidFill>
              </a:rPr>
            </a:br>
            <a:r>
              <a:rPr lang="hu-HU" sz="2900" dirty="0">
                <a:solidFill>
                  <a:srgbClr val="232157"/>
                </a:solidFill>
              </a:rPr>
              <a:t>szolgáltatás havi díja,</a:t>
            </a:r>
          </a:p>
          <a:p>
            <a:r>
              <a:rPr lang="hu-HU" sz="2900" dirty="0">
                <a:solidFill>
                  <a:srgbClr val="232157"/>
                </a:solidFill>
              </a:rPr>
              <a:t>SMS-szolgáltatás díja.</a:t>
            </a:r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9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>
                <a:solidFill>
                  <a:prstClr val="white"/>
                </a:solidFill>
              </a:rPr>
              <a:t>A bankkártya választásának folyamata (összfoglalás)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5880"/>
            <a:ext cx="9324528" cy="571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5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Bankkártya</a:t>
            </a:r>
            <a:r>
              <a:rPr kumimoji="0" lang="hu-H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választás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55889781"/>
              </p:ext>
            </p:extLst>
          </p:nvPr>
        </p:nvGraphicFramePr>
        <p:xfrm>
          <a:off x="0" y="1205880"/>
          <a:ext cx="9252520" cy="518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348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>
                <a:solidFill>
                  <a:prstClr val="white"/>
                </a:solidFill>
              </a:rPr>
              <a:t>A tájékozódás lehetősége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artalom helye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8820472" cy="42959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u-HU" sz="2900" dirty="0">
              <a:solidFill>
                <a:srgbClr val="232157"/>
              </a:solidFill>
            </a:endParaRPr>
          </a:p>
          <a:p>
            <a:r>
              <a:rPr lang="hu-HU" sz="2900" dirty="0">
                <a:solidFill>
                  <a:srgbClr val="232157"/>
                </a:solidFill>
              </a:rPr>
              <a:t>Mivel az egyes bankok számlacsomag konstrukciói jelentősen eltérhetnek egymástól, ezért érdemes tételesen áttekinteni, összehasonlítani, hogy mi mennyibe kerül</a:t>
            </a:r>
            <a:r>
              <a:rPr lang="hu-HU" sz="2900" dirty="0" smtClean="0">
                <a:solidFill>
                  <a:srgbClr val="232157"/>
                </a:solidFill>
              </a:rPr>
              <a:t>.</a:t>
            </a:r>
          </a:p>
          <a:p>
            <a:endParaRPr lang="hu-HU" sz="2900" dirty="0">
              <a:solidFill>
                <a:srgbClr val="232157"/>
              </a:solidFill>
            </a:endParaRPr>
          </a:p>
          <a:p>
            <a:r>
              <a:rPr lang="hu-HU" sz="2900" dirty="0">
                <a:solidFill>
                  <a:srgbClr val="232157"/>
                </a:solidFill>
              </a:rPr>
              <a:t>Ma már az interneten is összehasonlíthatók a bankszámlák díjai, szolgáltatásai, például:</a:t>
            </a:r>
          </a:p>
          <a:p>
            <a:pPr marL="0" indent="0">
              <a:buNone/>
            </a:pPr>
            <a:r>
              <a:rPr lang="hu-HU" sz="2900" dirty="0">
                <a:solidFill>
                  <a:srgbClr val="232157"/>
                </a:solidFill>
                <a:hlinkClick r:id="rId3"/>
              </a:rPr>
              <a:t>http://alk.mnb.hu/fogyasztoknak/alkalmazasok/szvp</a:t>
            </a:r>
            <a:endParaRPr lang="hu-HU" sz="2900" dirty="0">
              <a:solidFill>
                <a:srgbClr val="232157"/>
              </a:solidFill>
            </a:endParaRPr>
          </a:p>
          <a:p>
            <a:pPr marL="0" indent="0">
              <a:buNone/>
            </a:pPr>
            <a:r>
              <a:rPr lang="hu-HU" sz="2900" dirty="0">
                <a:solidFill>
                  <a:srgbClr val="232157"/>
                </a:solidFill>
                <a:hlinkClick r:id="rId4"/>
              </a:rPr>
              <a:t>www.bankracio.hu</a:t>
            </a:r>
            <a:endParaRPr lang="hu-HU" sz="2900" dirty="0">
              <a:solidFill>
                <a:srgbClr val="232157"/>
              </a:solidFill>
            </a:endParaRPr>
          </a:p>
          <a:p>
            <a:pPr marL="0" indent="0">
              <a:buNone/>
            </a:pPr>
            <a:r>
              <a:rPr lang="hu-HU" sz="2900" dirty="0">
                <a:solidFill>
                  <a:srgbClr val="232157"/>
                </a:solidFill>
                <a:hlinkClick r:id="rId5"/>
              </a:rPr>
              <a:t>www.bankmonitor.hu</a:t>
            </a:r>
            <a:endParaRPr lang="hu-HU" sz="2900" dirty="0">
              <a:solidFill>
                <a:srgbClr val="232157"/>
              </a:solidFill>
            </a:endParaRPr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0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Legyen-e</a:t>
            </a:r>
            <a:r>
              <a:rPr kumimoji="0" lang="hu-H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Évinek bankszámlája, bankkártyája?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584283"/>
            <a:ext cx="453650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lcím 2"/>
          <p:cNvSpPr txBox="1">
            <a:spLocks/>
          </p:cNvSpPr>
          <p:nvPr/>
        </p:nvSpPr>
        <p:spPr>
          <a:xfrm>
            <a:off x="1763688" y="4891608"/>
            <a:ext cx="7772400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solidFill>
                  <a:srgbClr val="232157"/>
                </a:solidFill>
              </a:rPr>
              <a:t>Hogyan dönt a családi kupaktanács?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569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kupaktanács</a:t>
            </a:r>
            <a:r>
              <a:rPr kumimoji="0" lang="hu-H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résztvevői: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artalom helye 2"/>
          <p:cNvSpPr>
            <a:spLocks noGrp="1"/>
          </p:cNvSpPr>
          <p:nvPr>
            <p:ph sz="half" idx="1"/>
          </p:nvPr>
        </p:nvSpPr>
        <p:spPr>
          <a:xfrm>
            <a:off x="179512" y="1232667"/>
            <a:ext cx="8820472" cy="42959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hu-HU" sz="2900" b="1" dirty="0">
              <a:solidFill>
                <a:srgbClr val="232157"/>
              </a:solidFill>
            </a:endParaRPr>
          </a:p>
          <a:p>
            <a:pPr lvl="0"/>
            <a:r>
              <a:rPr lang="hu-HU" sz="2900" dirty="0">
                <a:solidFill>
                  <a:srgbClr val="232157"/>
                </a:solidFill>
              </a:rPr>
              <a:t>Az </a:t>
            </a:r>
            <a:r>
              <a:rPr lang="hu-HU" sz="2900" b="1" dirty="0">
                <a:solidFill>
                  <a:srgbClr val="232157"/>
                </a:solidFill>
              </a:rPr>
              <a:t>édesapa</a:t>
            </a:r>
            <a:r>
              <a:rPr lang="hu-HU" sz="2900" dirty="0">
                <a:solidFill>
                  <a:srgbClr val="232157"/>
                </a:solidFill>
              </a:rPr>
              <a:t>, Molnár Jenő csoportvezető egy vállalatnál; </a:t>
            </a:r>
          </a:p>
          <a:p>
            <a:pPr lvl="0"/>
            <a:r>
              <a:rPr lang="hu-HU" sz="2900" b="1" dirty="0">
                <a:solidFill>
                  <a:srgbClr val="232157"/>
                </a:solidFill>
              </a:rPr>
              <a:t>felesége</a:t>
            </a:r>
            <a:r>
              <a:rPr lang="hu-HU" sz="2900" dirty="0">
                <a:solidFill>
                  <a:srgbClr val="232157"/>
                </a:solidFill>
              </a:rPr>
              <a:t>, Molnárné Kis Aranka asszisztens a helyi orvosi rendelőben,</a:t>
            </a:r>
          </a:p>
          <a:p>
            <a:pPr lvl="0"/>
            <a:r>
              <a:rPr lang="hu-HU" sz="2900" b="1" dirty="0">
                <a:solidFill>
                  <a:srgbClr val="232157"/>
                </a:solidFill>
              </a:rPr>
              <a:t>kisebbik gyermekük</a:t>
            </a:r>
            <a:r>
              <a:rPr lang="hu-HU" sz="2900" dirty="0">
                <a:solidFill>
                  <a:srgbClr val="232157"/>
                </a:solidFill>
              </a:rPr>
              <a:t>, Évi 15 és fél éves, és ettől a tanévtől már 50 km-re, egy nagyvárosi középiskolában folytatja a tanulmányait, </a:t>
            </a:r>
          </a:p>
          <a:p>
            <a:pPr lvl="0"/>
            <a:r>
              <a:rPr lang="hu-HU" sz="2900" dirty="0">
                <a:solidFill>
                  <a:srgbClr val="232157"/>
                </a:solidFill>
              </a:rPr>
              <a:t>a </a:t>
            </a:r>
            <a:r>
              <a:rPr lang="hu-HU" sz="2900" b="1" dirty="0">
                <a:solidFill>
                  <a:srgbClr val="232157"/>
                </a:solidFill>
              </a:rPr>
              <a:t>nagyobbik gyermek</a:t>
            </a:r>
            <a:r>
              <a:rPr lang="hu-HU" sz="2900" dirty="0">
                <a:solidFill>
                  <a:srgbClr val="232157"/>
                </a:solidFill>
              </a:rPr>
              <a:t>, Peti 18 éves, a közeli gimnáziumban tanul, és az érettségi vizsgájára készül.</a:t>
            </a:r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425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391472" y="0"/>
            <a:ext cx="4752528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Feladat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artalom helye 2"/>
          <p:cNvSpPr>
            <a:spLocks noGrp="1"/>
          </p:cNvSpPr>
          <p:nvPr>
            <p:ph sz="half" idx="1"/>
          </p:nvPr>
        </p:nvSpPr>
        <p:spPr>
          <a:xfrm>
            <a:off x="107504" y="1645614"/>
            <a:ext cx="8820472" cy="4295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b="1" dirty="0">
              <a:solidFill>
                <a:srgbClr val="232157"/>
              </a:solidFill>
            </a:endParaRPr>
          </a:p>
          <a:p>
            <a:r>
              <a:rPr lang="hu-HU" sz="2900" dirty="0">
                <a:solidFill>
                  <a:srgbClr val="232157"/>
                </a:solidFill>
              </a:rPr>
              <a:t>Figyelmesen olvassátok el a szerepkártyákat!</a:t>
            </a:r>
          </a:p>
          <a:p>
            <a:r>
              <a:rPr lang="hu-HU" sz="2900" dirty="0">
                <a:solidFill>
                  <a:srgbClr val="232157"/>
                </a:solidFill>
              </a:rPr>
              <a:t>Gyűjtsetek érveket, használjátok az előző feladat során felmerülő szempontokat!</a:t>
            </a:r>
          </a:p>
          <a:p>
            <a:r>
              <a:rPr lang="hu-HU" sz="2900" dirty="0">
                <a:solidFill>
                  <a:srgbClr val="232157"/>
                </a:solidFill>
              </a:rPr>
              <a:t>Játsszátok el a családi tanácskozást!</a:t>
            </a:r>
          </a:p>
          <a:p>
            <a:r>
              <a:rPr lang="hu-HU" sz="2900" dirty="0">
                <a:solidFill>
                  <a:srgbClr val="232157"/>
                </a:solidFill>
              </a:rPr>
              <a:t>Hozzatok döntést!</a:t>
            </a:r>
          </a:p>
          <a:p>
            <a:r>
              <a:rPr lang="hu-HU" sz="2900" dirty="0">
                <a:solidFill>
                  <a:srgbClr val="232157"/>
                </a:solidFill>
              </a:rPr>
              <a:t>Lesz-e Évinek bankszámlája, bankkártyája? </a:t>
            </a:r>
          </a:p>
          <a:p>
            <a:endParaRPr lang="hu-HU" b="1" dirty="0">
              <a:solidFill>
                <a:srgbClr val="2321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33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183" y="5445224"/>
            <a:ext cx="1419817" cy="992777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4067944" y="0"/>
            <a:ext cx="5076056" cy="120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Hogyan döntöttek</a:t>
            </a:r>
            <a:r>
              <a:rPr kumimoji="0" lang="hu-HU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csoportok? Lesz Évinek bankkártyája?</a:t>
            </a:r>
            <a:endParaRPr kumimoji="0" lang="hu-H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627160"/>
            <a:ext cx="7338816" cy="385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0668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356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1_Office-téma</vt:lpstr>
      <vt:lpstr>Office-téma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Készpénzzel vagy anélkül?</dc:title>
  <dc:creator>Györgyi</dc:creator>
  <cp:lastModifiedBy>Szolnokiné Pap Judit</cp:lastModifiedBy>
  <cp:revision>29</cp:revision>
  <dcterms:created xsi:type="dcterms:W3CDTF">2016-09-02T08:39:23Z</dcterms:created>
  <dcterms:modified xsi:type="dcterms:W3CDTF">2016-12-02T13:43:59Z</dcterms:modified>
</cp:coreProperties>
</file>